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Roboto Medium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hNwiWCedMkRuaYYWgFdeIrx4nr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844" autoAdjust="0"/>
  </p:normalViewPr>
  <p:slideViewPr>
    <p:cSldViewPr snapToGrid="0">
      <p:cViewPr varScale="1">
        <p:scale>
          <a:sx n="89" d="100"/>
          <a:sy n="89" d="100"/>
        </p:scale>
        <p:origin x="7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90fa2a1c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2" name="Google Shape;232;g390fa2a1c9e_0_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390fa2a1c9e_0_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0" name="Google Shape;240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0" name="Google Shape;120;p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5" name="Google Shape;155;p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Google Shape;188;p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2" name="Google Shape;202;p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1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Google Shape;9;p12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3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13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4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14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15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15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16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7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17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18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18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9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19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"/>
          <p:cNvSpPr/>
          <p:nvPr/>
        </p:nvSpPr>
        <p:spPr>
          <a:xfrm>
            <a:off x="7146538" y="3294403"/>
            <a:ext cx="6488192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oboto Medium"/>
              <a:buNone/>
            </a:pPr>
            <a:r>
              <a:rPr lang="en-US" sz="6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PolyCrochet</a:t>
            </a:r>
            <a:endParaRPr sz="6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"/>
          <p:cNvSpPr/>
          <p:nvPr/>
        </p:nvSpPr>
        <p:spPr>
          <a:xfrm>
            <a:off x="12669115" y="4788918"/>
            <a:ext cx="4431353" cy="388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Cristian Castro</a:t>
            </a:r>
            <a:endParaRPr/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Alexis Rodriguez</a:t>
            </a:r>
            <a:endParaRPr/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                   075D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1"/>
          <p:cNvSpPr txBox="1"/>
          <p:nvPr/>
        </p:nvSpPr>
        <p:spPr>
          <a:xfrm>
            <a:off x="5688281" y="7513919"/>
            <a:ext cx="855023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Tercera Evaluación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g390fa2a1c9e_0_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g390fa2a1c9e_0_0"/>
          <p:cNvSpPr/>
          <p:nvPr/>
        </p:nvSpPr>
        <p:spPr>
          <a:xfrm>
            <a:off x="6543115" y="1631373"/>
            <a:ext cx="64881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Pasos siguientes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g390fa2a1c9e_0_0"/>
          <p:cNvSpPr/>
          <p:nvPr/>
        </p:nvSpPr>
        <p:spPr>
          <a:xfrm>
            <a:off x="6008965" y="2566889"/>
            <a:ext cx="7556400" cy="18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5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El proyecto ya cuenta con todas las pruebas funcionales y no funcionales necesarias para validar su calidad.</a:t>
            </a:r>
            <a:endParaRPr sz="15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15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5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El siguiente paso corresponde a subir la aplicación al hosting, utilizando una plataforma moderna y escalable.</a:t>
            </a:r>
            <a:endParaRPr sz="15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15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5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Hosting elegido: Railway</a:t>
            </a:r>
            <a:endParaRPr sz="15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15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5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Permite desplegar aplicaciones Laravel y frontends Vite de forma rápida.</a:t>
            </a:r>
            <a:endParaRPr sz="15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15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5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Ideal para un MVP de e-commerce con necesidad de escalabilidad.</a:t>
            </a:r>
            <a:endParaRPr sz="15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endParaRPr sz="650">
              <a:solidFill>
                <a:srgbClr val="CFD0D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1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0"/>
          <p:cNvSpPr/>
          <p:nvPr/>
        </p:nvSpPr>
        <p:spPr>
          <a:xfrm>
            <a:off x="793790" y="189214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Cierre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10"/>
          <p:cNvSpPr/>
          <p:nvPr/>
        </p:nvSpPr>
        <p:spPr>
          <a:xfrm>
            <a:off x="793790" y="2941082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El equipo demuestra dominio en pruebas de software, validación integral, análisis estático y aseguramiento de calidad. PolyCrochet está completamente probado y respaldado por evidencia técnica y funcional.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10"/>
          <p:cNvSpPr/>
          <p:nvPr/>
        </p:nvSpPr>
        <p:spPr>
          <a:xfrm>
            <a:off x="793790" y="4284940"/>
            <a:ext cx="7556421" cy="2052518"/>
          </a:xfrm>
          <a:prstGeom prst="roundRect">
            <a:avLst>
              <a:gd name="adj" fmla="val 4642"/>
            </a:avLst>
          </a:prstGeom>
          <a:solidFill>
            <a:srgbClr val="0F163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7" name="Google Shape;247;p10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0604" y="4629031"/>
            <a:ext cx="283488" cy="22681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0"/>
          <p:cNvSpPr/>
          <p:nvPr/>
        </p:nvSpPr>
        <p:spPr>
          <a:xfrm>
            <a:off x="1530906" y="4568428"/>
            <a:ext cx="6592491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Roboto"/>
              <a:buNone/>
            </a:pPr>
            <a:r>
              <a:rPr lang="en-US" sz="175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PolyCrochet está listo para producción.</a:t>
            </a:r>
            <a:r>
              <a:rPr lang="en-US" sz="175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Todos los criterios de calidad han sido validados exitosamente a través de una estrategia integral de pruebas que combina técnicas manuales, automatizadas y análisis de código estático.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"/>
          <p:cNvSpPr/>
          <p:nvPr/>
        </p:nvSpPr>
        <p:spPr>
          <a:xfrm>
            <a:off x="6280190" y="1627158"/>
            <a:ext cx="6488192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 dirty="0" err="1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Introducción</a:t>
            </a:r>
            <a:r>
              <a:rPr lang="en-US" sz="445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del Proyecto</a:t>
            </a:r>
            <a:endParaRPr sz="44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6280190" y="3732014"/>
            <a:ext cx="7556421" cy="181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Este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proyecto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corresponde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al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desarrollo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y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validación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de un e-commerce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llamado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PolyCrochet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, un sitio web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orientado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a la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venta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productos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tejidos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a mano. El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foco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esta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presentación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es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mostrar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la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estrategia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pruebas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los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planes de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prueba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los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casos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ejecutados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, sus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resultados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, y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cómo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se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aseguraron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los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criterios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n-US" sz="1750" dirty="0" err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calidad</a:t>
            </a:r>
            <a:r>
              <a:rPr lang="en-US" sz="1750" dirty="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del software.</a:t>
            </a:r>
            <a:endParaRPr sz="17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/>
          <p:nvPr/>
        </p:nvSpPr>
        <p:spPr>
          <a:xfrm>
            <a:off x="793790" y="1553647"/>
            <a:ext cx="6264473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Objetivos de las Pruebas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3"/>
          <p:cNvSpPr/>
          <p:nvPr/>
        </p:nvSpPr>
        <p:spPr>
          <a:xfrm>
            <a:off x="793790" y="2716054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95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3"/>
          <p:cNvSpPr/>
          <p:nvPr/>
        </p:nvSpPr>
        <p:spPr>
          <a:xfrm>
            <a:off x="1028224" y="295048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Validación del Usuario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3"/>
          <p:cNvSpPr/>
          <p:nvPr/>
        </p:nvSpPr>
        <p:spPr>
          <a:xfrm>
            <a:off x="1028224" y="3440906"/>
            <a:ext cx="3727490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Validar que el sistema funcione correctamente para el usuario final.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3"/>
          <p:cNvSpPr/>
          <p:nvPr/>
        </p:nvSpPr>
        <p:spPr>
          <a:xfrm>
            <a:off x="5216962" y="2716054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95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3"/>
          <p:cNvSpPr/>
          <p:nvPr/>
        </p:nvSpPr>
        <p:spPr>
          <a:xfrm>
            <a:off x="5451396" y="295048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Calidad del Código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5451396" y="3440906"/>
            <a:ext cx="3727490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Asegurar la calidad del código y detectar errores potenciales.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3"/>
          <p:cNvSpPr/>
          <p:nvPr/>
        </p:nvSpPr>
        <p:spPr>
          <a:xfrm>
            <a:off x="9640133" y="2716054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95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3"/>
          <p:cNvSpPr/>
          <p:nvPr/>
        </p:nvSpPr>
        <p:spPr>
          <a:xfrm>
            <a:off x="9874568" y="2950488"/>
            <a:ext cx="3114913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Criterios No Funcionales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3"/>
          <p:cNvSpPr/>
          <p:nvPr/>
        </p:nvSpPr>
        <p:spPr>
          <a:xfrm>
            <a:off x="9874568" y="3440906"/>
            <a:ext cx="3727490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Verificar la seguridad, el rendimiento y el cumplimiento de criterios no funcionales.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3"/>
          <p:cNvSpPr/>
          <p:nvPr/>
        </p:nvSpPr>
        <p:spPr>
          <a:xfrm>
            <a:off x="793790" y="4990862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95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3"/>
          <p:cNvSpPr/>
          <p:nvPr/>
        </p:nvSpPr>
        <p:spPr>
          <a:xfrm>
            <a:off x="1028224" y="522529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Flujo de Compra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3"/>
          <p:cNvSpPr/>
          <p:nvPr/>
        </p:nvSpPr>
        <p:spPr>
          <a:xfrm>
            <a:off x="1028224" y="5715714"/>
            <a:ext cx="5939076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Probar el flujo completo de compra de inicio a fin.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7428548" y="4990862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95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7662982" y="522529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Pipeline CI/CD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7662982" y="5715714"/>
            <a:ext cx="5939076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Simular auditorías automatizadas propias de un pipeline CI/CD.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/>
          <p:nvPr/>
        </p:nvSpPr>
        <p:spPr>
          <a:xfrm>
            <a:off x="591860" y="465773"/>
            <a:ext cx="5707737" cy="528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Roboto Medium"/>
              <a:buNone/>
            </a:pPr>
            <a:r>
              <a:rPr lang="en-US" sz="33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Estrategia General de Pruebas</a:t>
            </a:r>
            <a:endParaRPr sz="3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4"/>
          <p:cNvSpPr/>
          <p:nvPr/>
        </p:nvSpPr>
        <p:spPr>
          <a:xfrm>
            <a:off x="591860" y="1332428"/>
            <a:ext cx="13446681" cy="27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"/>
              <a:buNone/>
            </a:pPr>
            <a:r>
              <a:rPr lang="en-US" sz="13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Se aplicó una estrategia mixta compuesta por: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4" name="Google Shape;84;p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5320" y="1798439"/>
            <a:ext cx="253603" cy="25360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"/>
          <p:cNvSpPr/>
          <p:nvPr/>
        </p:nvSpPr>
        <p:spPr>
          <a:xfrm>
            <a:off x="1141452" y="1793319"/>
            <a:ext cx="2419588" cy="264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650"/>
              <a:buFont typeface="Roboto Medium"/>
              <a:buNone/>
            </a:pPr>
            <a:r>
              <a:rPr lang="en-US" sz="1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Pruebas Funcionales UAT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4"/>
          <p:cNvSpPr/>
          <p:nvPr/>
        </p:nvSpPr>
        <p:spPr>
          <a:xfrm>
            <a:off x="1141452" y="2159079"/>
            <a:ext cx="12897088" cy="27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"/>
              <a:buNone/>
            </a:pPr>
            <a:r>
              <a:rPr lang="en-US" sz="13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Manuales, directas en la interfaz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p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5320" y="2773085"/>
            <a:ext cx="253603" cy="253603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4"/>
          <p:cNvSpPr/>
          <p:nvPr/>
        </p:nvSpPr>
        <p:spPr>
          <a:xfrm>
            <a:off x="1141452" y="2767965"/>
            <a:ext cx="2297549" cy="264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650"/>
              <a:buFont typeface="Roboto Medium"/>
              <a:buNone/>
            </a:pPr>
            <a:r>
              <a:rPr lang="en-US" sz="1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Pruebas No Funcionales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4"/>
          <p:cNvSpPr/>
          <p:nvPr/>
        </p:nvSpPr>
        <p:spPr>
          <a:xfrm>
            <a:off x="1141452" y="3133725"/>
            <a:ext cx="12897088" cy="27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"/>
              <a:buNone/>
            </a:pPr>
            <a:r>
              <a:rPr lang="en-US" sz="13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Accesibilidad, seguridad, rendimiento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5320" y="3747730"/>
            <a:ext cx="253603" cy="253603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4"/>
          <p:cNvSpPr/>
          <p:nvPr/>
        </p:nvSpPr>
        <p:spPr>
          <a:xfrm>
            <a:off x="1141452" y="3742611"/>
            <a:ext cx="2913340" cy="264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650"/>
              <a:buFont typeface="Roboto Medium"/>
              <a:buNone/>
            </a:pPr>
            <a:r>
              <a:rPr lang="en-US" sz="1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Pruebas del Sistema Completo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4"/>
          <p:cNvSpPr/>
          <p:nvPr/>
        </p:nvSpPr>
        <p:spPr>
          <a:xfrm>
            <a:off x="1141452" y="4108371"/>
            <a:ext cx="12897088" cy="27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"/>
              <a:buNone/>
            </a:pPr>
            <a:r>
              <a:rPr lang="en-US" sz="13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Flujo completo de compra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5320" y="4722376"/>
            <a:ext cx="253603" cy="253603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"/>
          <p:cNvSpPr/>
          <p:nvPr/>
        </p:nvSpPr>
        <p:spPr>
          <a:xfrm>
            <a:off x="1141452" y="4717256"/>
            <a:ext cx="2609136" cy="264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650"/>
              <a:buFont typeface="Roboto Medium"/>
              <a:buNone/>
            </a:pPr>
            <a:r>
              <a:rPr lang="en-US" sz="1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Pruebas de Código Estático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1141452" y="5083016"/>
            <a:ext cx="12897088" cy="27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"/>
              <a:buNone/>
            </a:pPr>
            <a:r>
              <a:rPr lang="en-US" sz="13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phpstan, linters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5320" y="5697022"/>
            <a:ext cx="253603" cy="25360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4"/>
          <p:cNvSpPr/>
          <p:nvPr/>
        </p:nvSpPr>
        <p:spPr>
          <a:xfrm>
            <a:off x="1141452" y="5691902"/>
            <a:ext cx="2829639" cy="264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650"/>
              <a:buFont typeface="Roboto Medium"/>
              <a:buNone/>
            </a:pPr>
            <a:r>
              <a:rPr lang="en-US" sz="1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Pruebas Unitarias/Integración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1141452" y="6057662"/>
            <a:ext cx="12897088" cy="27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"/>
              <a:buNone/>
            </a:pPr>
            <a:r>
              <a:rPr lang="en-US" sz="13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php artisan test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5320" y="6671667"/>
            <a:ext cx="253603" cy="25360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"/>
          <p:cNvSpPr/>
          <p:nvPr/>
        </p:nvSpPr>
        <p:spPr>
          <a:xfrm>
            <a:off x="1141452" y="6666548"/>
            <a:ext cx="2262902" cy="264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650"/>
              <a:buFont typeface="Roboto Medium"/>
              <a:buNone/>
            </a:pPr>
            <a:r>
              <a:rPr lang="en-US" sz="1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Pruebas Automatizadas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1141452" y="7032308"/>
            <a:ext cx="12897088" cy="27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"/>
              <a:buNone/>
            </a:pPr>
            <a:r>
              <a:rPr lang="en-US" sz="13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composer audit, npm audit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4"/>
          <p:cNvSpPr/>
          <p:nvPr/>
        </p:nvSpPr>
        <p:spPr>
          <a:xfrm>
            <a:off x="591860" y="7493198"/>
            <a:ext cx="13446681" cy="270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"/>
              <a:buNone/>
            </a:pPr>
            <a:r>
              <a:rPr lang="en-US" sz="13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Esta estrategia combina tanto validaciones técnicas como comprobaciones reales del comportamiento del usuario final.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"/>
          <p:cNvSpPr/>
          <p:nvPr/>
        </p:nvSpPr>
        <p:spPr>
          <a:xfrm>
            <a:off x="793790" y="2474833"/>
            <a:ext cx="1187446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Estadísticas Generales de los Casos de Prueba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5"/>
          <p:cNvSpPr/>
          <p:nvPr/>
        </p:nvSpPr>
        <p:spPr>
          <a:xfrm>
            <a:off x="793790" y="3750588"/>
            <a:ext cx="3048000" cy="748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5850"/>
              <a:buFont typeface="Roboto Medium"/>
              <a:buNone/>
            </a:pPr>
            <a:r>
              <a:rPr lang="en-US" sz="58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20+</a:t>
            </a:r>
            <a:endParaRPr sz="5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5"/>
          <p:cNvSpPr/>
          <p:nvPr/>
        </p:nvSpPr>
        <p:spPr>
          <a:xfrm>
            <a:off x="900113" y="47823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Casos Planificados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5"/>
          <p:cNvSpPr/>
          <p:nvPr/>
        </p:nvSpPr>
        <p:spPr>
          <a:xfrm>
            <a:off x="4125278" y="3750588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5850"/>
              <a:buFont typeface="Roboto Medium"/>
              <a:buNone/>
            </a:pPr>
            <a:r>
              <a:rPr lang="en-US" sz="58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20+</a:t>
            </a:r>
            <a:endParaRPr sz="5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5"/>
          <p:cNvSpPr/>
          <p:nvPr/>
        </p:nvSpPr>
        <p:spPr>
          <a:xfrm>
            <a:off x="4231719" y="47823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Casos Ejecutados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5"/>
          <p:cNvSpPr/>
          <p:nvPr/>
        </p:nvSpPr>
        <p:spPr>
          <a:xfrm>
            <a:off x="7456884" y="3750588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5850"/>
              <a:buFont typeface="Roboto Medium"/>
              <a:buNone/>
            </a:pPr>
            <a:r>
              <a:rPr lang="en-US" sz="58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100%</a:t>
            </a:r>
            <a:endParaRPr sz="5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5"/>
          <p:cNvSpPr/>
          <p:nvPr/>
        </p:nvSpPr>
        <p:spPr>
          <a:xfrm>
            <a:off x="7563326" y="47823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Casos Exitosos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5"/>
          <p:cNvSpPr/>
          <p:nvPr/>
        </p:nvSpPr>
        <p:spPr>
          <a:xfrm>
            <a:off x="10788491" y="3750588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5850"/>
              <a:buFont typeface="Roboto Medium"/>
              <a:buNone/>
            </a:pPr>
            <a:r>
              <a:rPr lang="en-US" sz="58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0</a:t>
            </a:r>
            <a:endParaRPr sz="5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10894933" y="47823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Casos Fallidos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793790" y="5391864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Casos observados: varios revisados en DevTools (accesibilidad, llaves, rendimiento). Casos pendientes: 0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/>
          <p:nvPr/>
        </p:nvSpPr>
        <p:spPr>
          <a:xfrm>
            <a:off x="396835" y="311825"/>
            <a:ext cx="4276011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Resumen de Cada Tipo de Prueba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6"/>
          <p:cNvSpPr/>
          <p:nvPr/>
        </p:nvSpPr>
        <p:spPr>
          <a:xfrm>
            <a:off x="396835" y="892969"/>
            <a:ext cx="13836729" cy="1364099"/>
          </a:xfrm>
          <a:prstGeom prst="roundRect">
            <a:avLst>
              <a:gd name="adj" fmla="val 3492"/>
            </a:avLst>
          </a:prstGeom>
          <a:solidFill>
            <a:srgbClr val="000018">
              <a:alpha val="94901"/>
            </a:srgbClr>
          </a:solidFill>
          <a:ln w="152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6"/>
          <p:cNvSpPr/>
          <p:nvPr/>
        </p:nvSpPr>
        <p:spPr>
          <a:xfrm>
            <a:off x="412075" y="908209"/>
            <a:ext cx="453628" cy="1333619"/>
          </a:xfrm>
          <a:prstGeom prst="roundRect">
            <a:avLst>
              <a:gd name="adj" fmla="val 6469"/>
            </a:avLst>
          </a:prstGeom>
          <a:solidFill>
            <a:srgbClr val="18256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6"/>
          <p:cNvSpPr/>
          <p:nvPr/>
        </p:nvSpPr>
        <p:spPr>
          <a:xfrm>
            <a:off x="550069" y="1468636"/>
            <a:ext cx="170021" cy="212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6"/>
          <p:cNvSpPr/>
          <p:nvPr/>
        </p:nvSpPr>
        <p:spPr>
          <a:xfrm>
            <a:off x="979050" y="914725"/>
            <a:ext cx="2810100" cy="1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1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UAT – User Acceptance Testing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979051" y="1106472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 b="1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14 casos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"/>
          <p:cNvSpPr/>
          <p:nvPr/>
        </p:nvSpPr>
        <p:spPr>
          <a:xfrm>
            <a:off x="979051" y="1350985"/>
            <a:ext cx="131259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Validación manual del comportamiento del sistema desde la perspectiva del usuario. Qué abarcó: Registro, Inicio/cierre de sesión, Catálogo, Detalle de producto, Carrito, Modificación del carrito, Resumen de compra, Datos del cliente, Confirmación final, Perfil de usuario, Recuperación de contraseña.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6"/>
          <p:cNvSpPr/>
          <p:nvPr/>
        </p:nvSpPr>
        <p:spPr>
          <a:xfrm>
            <a:off x="979051" y="1947029"/>
            <a:ext cx="13125926" cy="181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850"/>
              <a:buFont typeface="Roboto"/>
              <a:buNone/>
            </a:pPr>
            <a:r>
              <a:rPr lang="en-US" b="1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Resultados:</a:t>
            </a: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Todos los casos completados con éxito. El sistema responde correctamente en todas las funciones críticas.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6"/>
          <p:cNvSpPr/>
          <p:nvPr/>
        </p:nvSpPr>
        <p:spPr>
          <a:xfrm>
            <a:off x="396835" y="2601864"/>
            <a:ext cx="13836600" cy="1182600"/>
          </a:xfrm>
          <a:prstGeom prst="roundRect">
            <a:avLst>
              <a:gd name="adj" fmla="val 4028"/>
            </a:avLst>
          </a:prstGeom>
          <a:solidFill>
            <a:srgbClr val="000018">
              <a:alpha val="94901"/>
            </a:srgbClr>
          </a:solidFill>
          <a:ln w="152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6"/>
          <p:cNvSpPr/>
          <p:nvPr/>
        </p:nvSpPr>
        <p:spPr>
          <a:xfrm>
            <a:off x="412075" y="2617104"/>
            <a:ext cx="453600" cy="1152300"/>
          </a:xfrm>
          <a:prstGeom prst="roundRect">
            <a:avLst>
              <a:gd name="adj" fmla="val 6469"/>
            </a:avLst>
          </a:prstGeom>
          <a:solidFill>
            <a:srgbClr val="18256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6"/>
          <p:cNvSpPr/>
          <p:nvPr/>
        </p:nvSpPr>
        <p:spPr>
          <a:xfrm>
            <a:off x="550069" y="3086806"/>
            <a:ext cx="1701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2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6"/>
          <p:cNvSpPr/>
          <p:nvPr/>
        </p:nvSpPr>
        <p:spPr>
          <a:xfrm>
            <a:off x="979049" y="2730449"/>
            <a:ext cx="3238200" cy="1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1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NF-01 – Rendimiento y Carga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6"/>
          <p:cNvSpPr/>
          <p:nvPr/>
        </p:nvSpPr>
        <p:spPr>
          <a:xfrm>
            <a:off x="979051" y="2975601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CSS/JS – DevTools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6"/>
          <p:cNvSpPr/>
          <p:nvPr/>
        </p:nvSpPr>
        <p:spPr>
          <a:xfrm>
            <a:off x="979051" y="3225037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Se verificó: Peso de archivos, Carga de estilos con Vite, Respuestas HTTP correctas, Comportamiento visual sin bloqueos.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979051" y="3474473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850"/>
              <a:buFont typeface="Roboto"/>
              <a:buNone/>
            </a:pPr>
            <a:r>
              <a:rPr lang="en-US" b="1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Resultado:</a:t>
            </a: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El sitio carga correctamente, los archivos están minificados y no hay problemas de latencia.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6"/>
          <p:cNvSpPr/>
          <p:nvPr/>
        </p:nvSpPr>
        <p:spPr>
          <a:xfrm>
            <a:off x="396835" y="4298444"/>
            <a:ext cx="13836600" cy="1182600"/>
          </a:xfrm>
          <a:prstGeom prst="roundRect">
            <a:avLst>
              <a:gd name="adj" fmla="val 4028"/>
            </a:avLst>
          </a:prstGeom>
          <a:solidFill>
            <a:srgbClr val="000018">
              <a:alpha val="94901"/>
            </a:srgbClr>
          </a:solidFill>
          <a:ln w="152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6"/>
          <p:cNvSpPr/>
          <p:nvPr/>
        </p:nvSpPr>
        <p:spPr>
          <a:xfrm>
            <a:off x="412075" y="4313684"/>
            <a:ext cx="453600" cy="1152300"/>
          </a:xfrm>
          <a:prstGeom prst="roundRect">
            <a:avLst>
              <a:gd name="adj" fmla="val 6469"/>
            </a:avLst>
          </a:prstGeom>
          <a:solidFill>
            <a:srgbClr val="18256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6"/>
          <p:cNvSpPr/>
          <p:nvPr/>
        </p:nvSpPr>
        <p:spPr>
          <a:xfrm>
            <a:off x="550069" y="4783385"/>
            <a:ext cx="1701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6"/>
          <p:cNvSpPr/>
          <p:nvPr/>
        </p:nvSpPr>
        <p:spPr>
          <a:xfrm>
            <a:off x="979049" y="4427033"/>
            <a:ext cx="3053700" cy="1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1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NF-02 – Accesibilidad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6"/>
          <p:cNvSpPr/>
          <p:nvPr/>
        </p:nvSpPr>
        <p:spPr>
          <a:xfrm>
            <a:off x="979051" y="4672181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Etiquetas y navegación por teclado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6"/>
          <p:cNvSpPr/>
          <p:nvPr/>
        </p:nvSpPr>
        <p:spPr>
          <a:xfrm>
            <a:off x="979051" y="4921617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Validación de: Etiquetas asociadas, Campos accesibles, Foco visible, Navegación usando TAB, Formularios correctamente construidos.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6"/>
          <p:cNvSpPr/>
          <p:nvPr/>
        </p:nvSpPr>
        <p:spPr>
          <a:xfrm>
            <a:off x="979051" y="5171053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850"/>
              <a:buFont typeface="Roboto"/>
              <a:buNone/>
            </a:pPr>
            <a:r>
              <a:rPr lang="en-US" b="1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Resultado:</a:t>
            </a: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Todos los formularios son accesibles y navegables para usuarios con teclado.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6"/>
          <p:cNvSpPr/>
          <p:nvPr/>
        </p:nvSpPr>
        <p:spPr>
          <a:xfrm>
            <a:off x="396835" y="5959415"/>
            <a:ext cx="13836600" cy="1182600"/>
          </a:xfrm>
          <a:prstGeom prst="roundRect">
            <a:avLst>
              <a:gd name="adj" fmla="val 4028"/>
            </a:avLst>
          </a:prstGeom>
          <a:solidFill>
            <a:srgbClr val="000018">
              <a:alpha val="94901"/>
            </a:srgbClr>
          </a:solidFill>
          <a:ln w="152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6"/>
          <p:cNvSpPr/>
          <p:nvPr/>
        </p:nvSpPr>
        <p:spPr>
          <a:xfrm>
            <a:off x="412075" y="5974655"/>
            <a:ext cx="453600" cy="1152300"/>
          </a:xfrm>
          <a:prstGeom prst="roundRect">
            <a:avLst>
              <a:gd name="adj" fmla="val 6469"/>
            </a:avLst>
          </a:prstGeom>
          <a:solidFill>
            <a:srgbClr val="18256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6"/>
          <p:cNvSpPr/>
          <p:nvPr/>
        </p:nvSpPr>
        <p:spPr>
          <a:xfrm>
            <a:off x="550069" y="6444357"/>
            <a:ext cx="1701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4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6"/>
          <p:cNvSpPr/>
          <p:nvPr/>
        </p:nvSpPr>
        <p:spPr>
          <a:xfrm>
            <a:off x="979049" y="6088000"/>
            <a:ext cx="2585100" cy="1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1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NF-03 – Seguridad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6"/>
          <p:cNvSpPr/>
          <p:nvPr/>
        </p:nvSpPr>
        <p:spPr>
          <a:xfrm>
            <a:off x="979051" y="6333152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Búsqueda de datos sensibles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6"/>
          <p:cNvSpPr/>
          <p:nvPr/>
        </p:nvSpPr>
        <p:spPr>
          <a:xfrm>
            <a:off x="979051" y="6582588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Búsqueda global de: passwords, apikey, tokens, claves privadas, variables .env.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6"/>
          <p:cNvSpPr/>
          <p:nvPr/>
        </p:nvSpPr>
        <p:spPr>
          <a:xfrm>
            <a:off x="979051" y="6832024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850"/>
              <a:buFont typeface="Roboto"/>
              <a:buNone/>
            </a:pPr>
            <a:r>
              <a:rPr lang="en-US" b="1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Resultado:</a:t>
            </a: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No se encontraron llaves o credenciales expuestas. Los únicos valores encontrados corresponden al CSRF, lo cual es normal y seguro.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6"/>
          <p:cNvSpPr/>
          <p:nvPr/>
        </p:nvSpPr>
        <p:spPr>
          <a:xfrm>
            <a:off x="550069" y="10472618"/>
            <a:ext cx="170021" cy="212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None/>
            </a:pP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"/>
          <p:cNvSpPr/>
          <p:nvPr/>
        </p:nvSpPr>
        <p:spPr>
          <a:xfrm>
            <a:off x="396835" y="311825"/>
            <a:ext cx="4276011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Resumen de Cada Tipo de Prueba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396835" y="1068891"/>
            <a:ext cx="13836729" cy="1182648"/>
          </a:xfrm>
          <a:prstGeom prst="roundRect">
            <a:avLst>
              <a:gd name="adj" fmla="val 4028"/>
            </a:avLst>
          </a:prstGeom>
          <a:solidFill>
            <a:srgbClr val="000018">
              <a:alpha val="94901"/>
            </a:srgbClr>
          </a:solidFill>
          <a:ln w="152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7"/>
          <p:cNvSpPr/>
          <p:nvPr/>
        </p:nvSpPr>
        <p:spPr>
          <a:xfrm>
            <a:off x="412075" y="1107883"/>
            <a:ext cx="453628" cy="1152168"/>
          </a:xfrm>
          <a:prstGeom prst="roundRect">
            <a:avLst>
              <a:gd name="adj" fmla="val 6469"/>
            </a:avLst>
          </a:prstGeom>
          <a:solidFill>
            <a:srgbClr val="18256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7"/>
          <p:cNvSpPr/>
          <p:nvPr/>
        </p:nvSpPr>
        <p:spPr>
          <a:xfrm>
            <a:off x="550069" y="1541961"/>
            <a:ext cx="170021" cy="212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5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979051" y="1185607"/>
            <a:ext cx="2507933" cy="177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100"/>
              <a:buFont typeface="Roboto Medium"/>
              <a:buNone/>
            </a:pPr>
            <a:r>
              <a:rPr lang="en-US" sz="11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SYS-01 – Prueba del Sistema Completo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979051" y="1442629"/>
            <a:ext cx="13125926" cy="181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Flujo de compra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979051" y="1644561"/>
            <a:ext cx="13125926" cy="181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Se probó: Login, Navegación, Agregar productos, Carrito, Datos del cliente, PayPal Sandbox, Confirmación, Pantalla de éxito.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979051" y="1941468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850"/>
              <a:buFont typeface="Roboto"/>
              <a:buNone/>
            </a:pPr>
            <a:r>
              <a:rPr lang="en-US" b="1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Resultado:</a:t>
            </a: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Flujo de compra 100% funcional de inicio a fin.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7"/>
          <p:cNvSpPr/>
          <p:nvPr/>
        </p:nvSpPr>
        <p:spPr>
          <a:xfrm>
            <a:off x="396834" y="2729624"/>
            <a:ext cx="13836600" cy="1182600"/>
          </a:xfrm>
          <a:prstGeom prst="roundRect">
            <a:avLst>
              <a:gd name="adj" fmla="val 4028"/>
            </a:avLst>
          </a:prstGeom>
          <a:solidFill>
            <a:srgbClr val="000018">
              <a:alpha val="94901"/>
            </a:srgbClr>
          </a:solidFill>
          <a:ln w="152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7"/>
          <p:cNvSpPr/>
          <p:nvPr/>
        </p:nvSpPr>
        <p:spPr>
          <a:xfrm>
            <a:off x="396835" y="2751594"/>
            <a:ext cx="453628" cy="1152168"/>
          </a:xfrm>
          <a:prstGeom prst="roundRect">
            <a:avLst>
              <a:gd name="adj" fmla="val 6469"/>
            </a:avLst>
          </a:prstGeom>
          <a:solidFill>
            <a:srgbClr val="18256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7"/>
          <p:cNvSpPr/>
          <p:nvPr/>
        </p:nvSpPr>
        <p:spPr>
          <a:xfrm>
            <a:off x="550069" y="3194210"/>
            <a:ext cx="170021" cy="212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6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7"/>
          <p:cNvSpPr/>
          <p:nvPr/>
        </p:nvSpPr>
        <p:spPr>
          <a:xfrm>
            <a:off x="979049" y="2762653"/>
            <a:ext cx="29703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1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CB-01 – Código Estático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7"/>
          <p:cNvSpPr/>
          <p:nvPr/>
        </p:nvSpPr>
        <p:spPr>
          <a:xfrm>
            <a:off x="979051" y="2976186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phpstan + linters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7"/>
          <p:cNvSpPr/>
          <p:nvPr/>
        </p:nvSpPr>
        <p:spPr>
          <a:xfrm>
            <a:off x="979051" y="3163308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Se ejecutó: vendor/bin/phpstan analyse app routes --level=max. Se detectó y corrigió un error sintáctico en TopProductsSalesExport.php. Se validó la estructura general y el tipado del código.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7"/>
          <p:cNvSpPr/>
          <p:nvPr/>
        </p:nvSpPr>
        <p:spPr>
          <a:xfrm>
            <a:off x="3524997" y="3545109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850"/>
              <a:buFont typeface="Roboto"/>
              <a:buNone/>
            </a:pPr>
            <a:r>
              <a:rPr lang="en-US" b="1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Resultado:</a:t>
            </a: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phpstan ejecutado correctamente y error crítico corregido.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7"/>
          <p:cNvSpPr/>
          <p:nvPr/>
        </p:nvSpPr>
        <p:spPr>
          <a:xfrm>
            <a:off x="396835" y="4296462"/>
            <a:ext cx="13836600" cy="933300"/>
          </a:xfrm>
          <a:prstGeom prst="roundRect">
            <a:avLst>
              <a:gd name="adj" fmla="val 5104"/>
            </a:avLst>
          </a:prstGeom>
          <a:solidFill>
            <a:srgbClr val="000018">
              <a:alpha val="94901"/>
            </a:srgbClr>
          </a:solidFill>
          <a:ln w="152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7"/>
          <p:cNvSpPr/>
          <p:nvPr/>
        </p:nvSpPr>
        <p:spPr>
          <a:xfrm>
            <a:off x="412075" y="4311704"/>
            <a:ext cx="453600" cy="902700"/>
          </a:xfrm>
          <a:prstGeom prst="roundRect">
            <a:avLst>
              <a:gd name="adj" fmla="val 6469"/>
            </a:avLst>
          </a:prstGeom>
          <a:solidFill>
            <a:srgbClr val="18256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7"/>
          <p:cNvSpPr/>
          <p:nvPr/>
        </p:nvSpPr>
        <p:spPr>
          <a:xfrm>
            <a:off x="561944" y="4656746"/>
            <a:ext cx="1701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7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7"/>
          <p:cNvSpPr/>
          <p:nvPr/>
        </p:nvSpPr>
        <p:spPr>
          <a:xfrm>
            <a:off x="979049" y="4389724"/>
            <a:ext cx="39408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1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UT-01 – Pruebas Unitarias e Integración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7"/>
          <p:cNvSpPr/>
          <p:nvPr/>
        </p:nvSpPr>
        <p:spPr>
          <a:xfrm>
            <a:off x="979051" y="4649384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Se ejecutó: php artisan test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7"/>
          <p:cNvSpPr/>
          <p:nvPr/>
        </p:nvSpPr>
        <p:spPr>
          <a:xfrm>
            <a:off x="979051" y="4937400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850"/>
              <a:buFont typeface="Roboto"/>
              <a:buNone/>
            </a:pPr>
            <a:r>
              <a:rPr lang="en-US" b="1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Resultado:</a:t>
            </a: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Todas las pruebas por defecto del proyecto pasan correctamente.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7"/>
          <p:cNvSpPr/>
          <p:nvPr/>
        </p:nvSpPr>
        <p:spPr>
          <a:xfrm>
            <a:off x="388480" y="5562279"/>
            <a:ext cx="13836600" cy="1598429"/>
          </a:xfrm>
          <a:prstGeom prst="roundRect">
            <a:avLst>
              <a:gd name="adj" fmla="val 3492"/>
            </a:avLst>
          </a:prstGeom>
          <a:solidFill>
            <a:srgbClr val="000018">
              <a:alpha val="94901"/>
            </a:srgbClr>
          </a:solidFill>
          <a:ln w="152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7"/>
          <p:cNvSpPr/>
          <p:nvPr/>
        </p:nvSpPr>
        <p:spPr>
          <a:xfrm>
            <a:off x="403720" y="5577521"/>
            <a:ext cx="453600" cy="1598429"/>
          </a:xfrm>
          <a:prstGeom prst="roundRect">
            <a:avLst>
              <a:gd name="adj" fmla="val 6469"/>
            </a:avLst>
          </a:prstGeom>
          <a:solidFill>
            <a:srgbClr val="18256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7"/>
          <p:cNvSpPr/>
          <p:nvPr/>
        </p:nvSpPr>
        <p:spPr>
          <a:xfrm>
            <a:off x="533804" y="6255143"/>
            <a:ext cx="1701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300"/>
              <a:buFont typeface="Roboto Medium"/>
              <a:buNone/>
            </a:pPr>
            <a:r>
              <a:rPr lang="en-US" dirty="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8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7"/>
          <p:cNvSpPr/>
          <p:nvPr/>
        </p:nvSpPr>
        <p:spPr>
          <a:xfrm>
            <a:off x="970703" y="5637481"/>
            <a:ext cx="3940800" cy="1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100"/>
              <a:buFont typeface="Roboto Medium"/>
              <a:buNone/>
            </a:pPr>
            <a:r>
              <a:rPr lang="en-US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AUTO-01 – Pruebas Automatizadas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7"/>
          <p:cNvSpPr/>
          <p:nvPr/>
        </p:nvSpPr>
        <p:spPr>
          <a:xfrm>
            <a:off x="970696" y="5835125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Auditorías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7"/>
          <p:cNvSpPr/>
          <p:nvPr/>
        </p:nvSpPr>
        <p:spPr>
          <a:xfrm>
            <a:off x="970696" y="6081606"/>
            <a:ext cx="131259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850"/>
              <a:buFont typeface="Roboto"/>
              <a:buNone/>
            </a:pP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Se ejecutaron scripts equivalentes a los usados en pipelines CI/CD: composer audit, npm audit, npm audit fix --force, php artisan test. Se removieron vulnerabilidades de npm. Composer audit mostró un único paquete abandonado (larastan), sin afectar seguridad.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7"/>
          <p:cNvSpPr/>
          <p:nvPr/>
        </p:nvSpPr>
        <p:spPr>
          <a:xfrm>
            <a:off x="952892" y="6737978"/>
            <a:ext cx="131259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Clr>
                <a:srgbClr val="5A6ED8"/>
              </a:buClr>
              <a:buSzPts val="850"/>
              <a:buFont typeface="Roboto"/>
              <a:buNone/>
            </a:pPr>
            <a:r>
              <a:rPr lang="en-US" b="1">
                <a:solidFill>
                  <a:srgbClr val="5A6ED8"/>
                </a:solidFill>
                <a:latin typeface="Roboto"/>
                <a:ea typeface="Roboto"/>
                <a:cs typeface="Roboto"/>
                <a:sym typeface="Roboto"/>
              </a:rPr>
              <a:t>Resultados:</a:t>
            </a:r>
            <a:r>
              <a:rPr lang="en-US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 Auditorías finales exitosas.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8"/>
          <p:cNvSpPr/>
          <p:nvPr/>
        </p:nvSpPr>
        <p:spPr>
          <a:xfrm>
            <a:off x="793790" y="1994297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Evidencias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8"/>
          <p:cNvSpPr/>
          <p:nvPr/>
        </p:nvSpPr>
        <p:spPr>
          <a:xfrm>
            <a:off x="793790" y="3043237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Las evidencias incluyen: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793790" y="3661291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Capturas de cada UAT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793790" y="410348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Capturas de Network y Sources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793790" y="4545687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Resultados de phpstan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8"/>
          <p:cNvSpPr/>
          <p:nvPr/>
        </p:nvSpPr>
        <p:spPr>
          <a:xfrm>
            <a:off x="793790" y="498788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Resultados de auditorías npm y composer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8"/>
          <p:cNvSpPr/>
          <p:nvPr/>
        </p:nvSpPr>
        <p:spPr>
          <a:xfrm>
            <a:off x="793790" y="5430083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Capturas del flujo completo de compra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8"/>
          <p:cNvSpPr/>
          <p:nvPr/>
        </p:nvSpPr>
        <p:spPr>
          <a:xfrm>
            <a:off x="793790" y="5872282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Char char="•"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Logs de Artisan Test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"/>
          <p:cNvSpPr/>
          <p:nvPr/>
        </p:nvSpPr>
        <p:spPr>
          <a:xfrm>
            <a:off x="636627" y="500182"/>
            <a:ext cx="7676198" cy="568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Roboto Medium"/>
              <a:buNone/>
            </a:pPr>
            <a:r>
              <a:rPr lang="en-US" sz="35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Conclusiones del Proceso de Pruebas</a:t>
            </a:r>
            <a:endParaRPr sz="3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9"/>
          <p:cNvSpPr/>
          <p:nvPr/>
        </p:nvSpPr>
        <p:spPr>
          <a:xfrm>
            <a:off x="636627" y="1432203"/>
            <a:ext cx="409218" cy="409218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95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9"/>
          <p:cNvSpPr/>
          <p:nvPr/>
        </p:nvSpPr>
        <p:spPr>
          <a:xfrm>
            <a:off x="704790" y="1466255"/>
            <a:ext cx="272772" cy="340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00"/>
              <a:buFont typeface="Roboto Medium"/>
              <a:buNone/>
            </a:pPr>
            <a:r>
              <a:rPr lang="en-US" sz="21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9"/>
          <p:cNvSpPr/>
          <p:nvPr/>
        </p:nvSpPr>
        <p:spPr>
          <a:xfrm>
            <a:off x="1227653" y="1494711"/>
            <a:ext cx="2857024" cy="284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 Medium"/>
              <a:buNone/>
            </a:pPr>
            <a:r>
              <a:rPr lang="en-US" sz="17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Cumplimiento de Requisitos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9"/>
          <p:cNvSpPr/>
          <p:nvPr/>
        </p:nvSpPr>
        <p:spPr>
          <a:xfrm>
            <a:off x="1227653" y="1887974"/>
            <a:ext cx="12766119" cy="290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400"/>
              <a:buFont typeface="Roboto"/>
              <a:buNone/>
            </a:pPr>
            <a:r>
              <a:rPr lang="en-US" sz="14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El sistema PolyCrochet cumple con los requisitos funcionales y no funcionales.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9"/>
          <p:cNvSpPr/>
          <p:nvPr/>
        </p:nvSpPr>
        <p:spPr>
          <a:xfrm>
            <a:off x="636627" y="2542699"/>
            <a:ext cx="409218" cy="409218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95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9"/>
          <p:cNvSpPr/>
          <p:nvPr/>
        </p:nvSpPr>
        <p:spPr>
          <a:xfrm>
            <a:off x="704790" y="2576751"/>
            <a:ext cx="272772" cy="340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00"/>
              <a:buFont typeface="Roboto Medium"/>
              <a:buNone/>
            </a:pPr>
            <a:r>
              <a:rPr lang="en-US" sz="21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2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9"/>
          <p:cNvSpPr/>
          <p:nvPr/>
        </p:nvSpPr>
        <p:spPr>
          <a:xfrm>
            <a:off x="1227653" y="2605207"/>
            <a:ext cx="2273737" cy="284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 Medium"/>
              <a:buNone/>
            </a:pPr>
            <a:r>
              <a:rPr lang="en-US" sz="17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Integración de Pagos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9"/>
          <p:cNvSpPr/>
          <p:nvPr/>
        </p:nvSpPr>
        <p:spPr>
          <a:xfrm>
            <a:off x="1227653" y="2998470"/>
            <a:ext cx="12766119" cy="290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400"/>
              <a:buFont typeface="Roboto"/>
              <a:buNone/>
            </a:pPr>
            <a:r>
              <a:rPr lang="en-US" sz="14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La integración con PayPal funciona correctamente.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9"/>
          <p:cNvSpPr/>
          <p:nvPr/>
        </p:nvSpPr>
        <p:spPr>
          <a:xfrm>
            <a:off x="636627" y="3653195"/>
            <a:ext cx="409218" cy="409218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95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9"/>
          <p:cNvSpPr/>
          <p:nvPr/>
        </p:nvSpPr>
        <p:spPr>
          <a:xfrm>
            <a:off x="704790" y="3687247"/>
            <a:ext cx="272772" cy="340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00"/>
              <a:buFont typeface="Roboto Medium"/>
              <a:buNone/>
            </a:pPr>
            <a:r>
              <a:rPr lang="en-US" sz="21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9"/>
          <p:cNvSpPr/>
          <p:nvPr/>
        </p:nvSpPr>
        <p:spPr>
          <a:xfrm>
            <a:off x="1227653" y="3715703"/>
            <a:ext cx="2738795" cy="284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 Medium"/>
              <a:buNone/>
            </a:pPr>
            <a:r>
              <a:rPr lang="en-US" sz="17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Ausencia de Fallas Críticas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9"/>
          <p:cNvSpPr/>
          <p:nvPr/>
        </p:nvSpPr>
        <p:spPr>
          <a:xfrm>
            <a:off x="1227653" y="4108966"/>
            <a:ext cx="12766119" cy="290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400"/>
              <a:buFont typeface="Roboto"/>
              <a:buNone/>
            </a:pPr>
            <a:r>
              <a:rPr lang="en-US" sz="14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No se encontraron fallas críticas durante todo el proceso.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9"/>
          <p:cNvSpPr/>
          <p:nvPr/>
        </p:nvSpPr>
        <p:spPr>
          <a:xfrm>
            <a:off x="636627" y="4763691"/>
            <a:ext cx="409218" cy="409218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95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9"/>
          <p:cNvSpPr/>
          <p:nvPr/>
        </p:nvSpPr>
        <p:spPr>
          <a:xfrm>
            <a:off x="704790" y="4797743"/>
            <a:ext cx="272772" cy="340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00"/>
              <a:buFont typeface="Roboto Medium"/>
              <a:buNone/>
            </a:pPr>
            <a:r>
              <a:rPr lang="en-US" sz="21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4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9"/>
          <p:cNvSpPr/>
          <p:nvPr/>
        </p:nvSpPr>
        <p:spPr>
          <a:xfrm>
            <a:off x="1227653" y="4826198"/>
            <a:ext cx="2273737" cy="284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 Medium"/>
              <a:buNone/>
            </a:pPr>
            <a:r>
              <a:rPr lang="en-US" sz="17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Calidad General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9"/>
          <p:cNvSpPr/>
          <p:nvPr/>
        </p:nvSpPr>
        <p:spPr>
          <a:xfrm>
            <a:off x="1227653" y="5219462"/>
            <a:ext cx="12766119" cy="290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400"/>
              <a:buFont typeface="Roboto"/>
              <a:buNone/>
            </a:pPr>
            <a:r>
              <a:rPr lang="en-US" sz="14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El sitio es accesible, seguro y presenta buen rendimiento.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9"/>
          <p:cNvSpPr/>
          <p:nvPr/>
        </p:nvSpPr>
        <p:spPr>
          <a:xfrm>
            <a:off x="636627" y="5874187"/>
            <a:ext cx="409218" cy="409218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95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9"/>
          <p:cNvSpPr/>
          <p:nvPr/>
        </p:nvSpPr>
        <p:spPr>
          <a:xfrm>
            <a:off x="704790" y="5908238"/>
            <a:ext cx="272772" cy="340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00"/>
              <a:buFont typeface="Roboto Medium"/>
              <a:buNone/>
            </a:pPr>
            <a:r>
              <a:rPr lang="en-US" sz="21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5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9"/>
          <p:cNvSpPr/>
          <p:nvPr/>
        </p:nvSpPr>
        <p:spPr>
          <a:xfrm>
            <a:off x="1227653" y="5936694"/>
            <a:ext cx="2273737" cy="284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 Medium"/>
              <a:buNone/>
            </a:pPr>
            <a:r>
              <a:rPr lang="en-US" sz="17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Listo para Producción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9"/>
          <p:cNvSpPr/>
          <p:nvPr/>
        </p:nvSpPr>
        <p:spPr>
          <a:xfrm>
            <a:off x="1227653" y="6329958"/>
            <a:ext cx="12766119" cy="290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400"/>
              <a:buFont typeface="Roboto"/>
              <a:buNone/>
            </a:pPr>
            <a:r>
              <a:rPr lang="en-US" sz="14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El nivel de calidad es suficiente para considerarlo listo para producción.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9"/>
          <p:cNvSpPr/>
          <p:nvPr/>
        </p:nvSpPr>
        <p:spPr>
          <a:xfrm>
            <a:off x="636627" y="6984683"/>
            <a:ext cx="409218" cy="409218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9525" cap="flat" cmpd="sng">
            <a:solidFill>
              <a:srgbClr val="313E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9"/>
          <p:cNvSpPr/>
          <p:nvPr/>
        </p:nvSpPr>
        <p:spPr>
          <a:xfrm>
            <a:off x="704790" y="7018734"/>
            <a:ext cx="272772" cy="340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00"/>
              <a:buFont typeface="Roboto Medium"/>
              <a:buNone/>
            </a:pPr>
            <a:r>
              <a:rPr lang="en-US" sz="21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6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9"/>
          <p:cNvSpPr/>
          <p:nvPr/>
        </p:nvSpPr>
        <p:spPr>
          <a:xfrm>
            <a:off x="1227653" y="7047190"/>
            <a:ext cx="2451735" cy="284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 Medium"/>
              <a:buNone/>
            </a:pPr>
            <a:r>
              <a:rPr lang="en-US" sz="17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Metodologías Aplicadas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9"/>
          <p:cNvSpPr/>
          <p:nvPr/>
        </p:nvSpPr>
        <p:spPr>
          <a:xfrm>
            <a:off x="1227653" y="7440454"/>
            <a:ext cx="12766119" cy="290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400"/>
              <a:buFont typeface="Roboto"/>
              <a:buNone/>
            </a:pPr>
            <a:r>
              <a:rPr lang="en-US" sz="14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Se aplicaron distintas metodologías de prueba combinando técnicas manuales, técnicas automatizadas y análisis de código.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963</Words>
  <Application>Microsoft Office PowerPoint</Application>
  <PresentationFormat>Personalizado</PresentationFormat>
  <Paragraphs>149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Roboto</vt:lpstr>
      <vt:lpstr>Arial</vt:lpstr>
      <vt:lpstr>Roboto Medium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ALEXIS JESUS RODRIGUEZ RIQUELME</cp:lastModifiedBy>
  <cp:revision>1</cp:revision>
  <dcterms:created xsi:type="dcterms:W3CDTF">2025-11-18T02:48:27Z</dcterms:created>
  <dcterms:modified xsi:type="dcterms:W3CDTF">2025-11-20T12:33:06Z</dcterms:modified>
</cp:coreProperties>
</file>